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60" r:id="rId3"/>
    <p:sldId id="258" r:id="rId4"/>
    <p:sldId id="259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8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348"/>
    <p:restoredTop sz="88571"/>
  </p:normalViewPr>
  <p:slideViewPr>
    <p:cSldViewPr snapToGrid="0" snapToObjects="1">
      <p:cViewPr>
        <p:scale>
          <a:sx n="56" d="100"/>
          <a:sy n="56" d="100"/>
        </p:scale>
        <p:origin x="14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2024/7/27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2024/7/27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2024/7/27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2024/7/27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2024/7/27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2024/7/27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2024/7/27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2024/7/27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2024/7/27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2024/7/27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2024/7/27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8AC47E-50EC-5746-B59E-6BC1D18DCEC7}" type="datetimeFigureOut">
              <a:rPr kumimoji="1" lang="zh-CN" altLang="en-US" smtClean="0"/>
              <a:t>2024/7/27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2316480" y="1567180"/>
            <a:ext cx="7208520" cy="3705860"/>
          </a:xfrm>
          <a:prstGeom prst="roundRect">
            <a:avLst/>
          </a:prstGeom>
          <a:noFill/>
          <a:ln w="25400"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剪去单圆角的矩形 19">
            <a:extLst>
              <a:ext uri="{FF2B5EF4-FFF2-40B4-BE49-F238E27FC236}">
                <a16:creationId xmlns:a16="http://schemas.microsoft.com/office/drawing/2014/main" id="{F96A2FB0-8584-D343-A5F8-13FCED9566D1}"/>
              </a:ext>
            </a:extLst>
          </p:cNvPr>
          <p:cNvSpPr/>
          <p:nvPr/>
        </p:nvSpPr>
        <p:spPr>
          <a:xfrm>
            <a:off x="7619255" y="949484"/>
            <a:ext cx="2405073" cy="1231441"/>
          </a:xfrm>
          <a:prstGeom prst="snipRound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2700020" y="2901697"/>
            <a:ext cx="1767840" cy="201168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2700020" y="3396436"/>
            <a:ext cx="1767840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Job</a:t>
            </a:r>
          </a:p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Generator</a:t>
            </a:r>
            <a:endParaRPr kumimoji="1" lang="zh-CN" altLang="en-US" sz="2800" dirty="0">
              <a:solidFill>
                <a:schemeClr val="bg1"/>
              </a:solidFill>
              <a:latin typeface="Chalkboard" panose="03050602040202020205" pitchFamily="66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080000" y="2869734"/>
            <a:ext cx="1747520" cy="2022306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942840" y="3611880"/>
            <a:ext cx="188468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Scheduler</a:t>
            </a:r>
            <a:endParaRPr kumimoji="1" lang="zh-CN" altLang="en-US" sz="2800" dirty="0">
              <a:solidFill>
                <a:schemeClr val="bg1"/>
              </a:solidFill>
              <a:latin typeface="Chalkboard" panose="03050602040202020205" pitchFamily="66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518400" y="2862337"/>
            <a:ext cx="1747520" cy="2022306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449820" y="3611880"/>
            <a:ext cx="1884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Queues</a:t>
            </a:r>
            <a:endParaRPr kumimoji="1" lang="zh-CN" altLang="en-US" sz="2800" dirty="0">
              <a:solidFill>
                <a:schemeClr val="bg1"/>
              </a:solidFill>
              <a:latin typeface="Chalkboard" panose="03050602040202020205" pitchFamily="66" charset="0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2738120" y="5634186"/>
            <a:ext cx="1691640" cy="10363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738120" y="5890736"/>
            <a:ext cx="1767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Job</a:t>
            </a:r>
          </a:p>
        </p:txBody>
      </p:sp>
      <p:sp>
        <p:nvSpPr>
          <p:cNvPr id="12" name="椭圆 11"/>
          <p:cNvSpPr/>
          <p:nvPr/>
        </p:nvSpPr>
        <p:spPr>
          <a:xfrm>
            <a:off x="5080000" y="5634186"/>
            <a:ext cx="1691640" cy="10363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080000" y="5890736"/>
            <a:ext cx="176784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Timeline</a:t>
            </a:r>
          </a:p>
        </p:txBody>
      </p:sp>
      <p:sp>
        <p:nvSpPr>
          <p:cNvPr id="14" name="椭圆 13"/>
          <p:cNvSpPr/>
          <p:nvPr/>
        </p:nvSpPr>
        <p:spPr>
          <a:xfrm>
            <a:off x="7546340" y="5660150"/>
            <a:ext cx="1691640" cy="10363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7498080" y="5890736"/>
            <a:ext cx="1767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Server</a:t>
            </a:r>
          </a:p>
        </p:txBody>
      </p:sp>
      <p:sp>
        <p:nvSpPr>
          <p:cNvPr id="17" name="椭圆 16"/>
          <p:cNvSpPr/>
          <p:nvPr/>
        </p:nvSpPr>
        <p:spPr>
          <a:xfrm>
            <a:off x="5166766" y="330146"/>
            <a:ext cx="1691640" cy="10363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5128666" y="609526"/>
            <a:ext cx="1767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Policy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7641589" y="1346604"/>
            <a:ext cx="24104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Configuration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2316480" y="598170"/>
            <a:ext cx="21894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3200" dirty="0">
                <a:latin typeface="Chalkboard" panose="03050602040202020205" pitchFamily="66" charset="0"/>
              </a:rPr>
              <a:t>Algorithms</a:t>
            </a:r>
          </a:p>
        </p:txBody>
      </p:sp>
      <p:cxnSp>
        <p:nvCxnSpPr>
          <p:cNvPr id="34" name="直线箭头连接符 33"/>
          <p:cNvCxnSpPr/>
          <p:nvPr/>
        </p:nvCxnSpPr>
        <p:spPr>
          <a:xfrm>
            <a:off x="6901180" y="3873490"/>
            <a:ext cx="548640" cy="0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箭头连接符 34"/>
          <p:cNvCxnSpPr/>
          <p:nvPr/>
        </p:nvCxnSpPr>
        <p:spPr>
          <a:xfrm>
            <a:off x="3583940" y="5029200"/>
            <a:ext cx="0" cy="488731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线箭头连接符 36"/>
          <p:cNvCxnSpPr>
            <a:stCxn id="11" idx="3"/>
          </p:cNvCxnSpPr>
          <p:nvPr/>
        </p:nvCxnSpPr>
        <p:spPr>
          <a:xfrm>
            <a:off x="4505960" y="6152346"/>
            <a:ext cx="436880" cy="0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箭头连接符 38"/>
          <p:cNvCxnSpPr/>
          <p:nvPr/>
        </p:nvCxnSpPr>
        <p:spPr>
          <a:xfrm flipV="1">
            <a:off x="5920740" y="5029200"/>
            <a:ext cx="0" cy="488731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线箭头连接符 41"/>
          <p:cNvCxnSpPr/>
          <p:nvPr/>
        </p:nvCxnSpPr>
        <p:spPr>
          <a:xfrm>
            <a:off x="6901180" y="6152346"/>
            <a:ext cx="548640" cy="0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箭头连接符 43"/>
          <p:cNvCxnSpPr/>
          <p:nvPr/>
        </p:nvCxnSpPr>
        <p:spPr>
          <a:xfrm flipV="1">
            <a:off x="8392160" y="5029200"/>
            <a:ext cx="0" cy="488731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线箭头连接符 47"/>
          <p:cNvCxnSpPr/>
          <p:nvPr/>
        </p:nvCxnSpPr>
        <p:spPr>
          <a:xfrm flipV="1">
            <a:off x="5968474" y="1366466"/>
            <a:ext cx="0" cy="1366108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283970" y="1843173"/>
            <a:ext cx="561721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en-US" altLang="zh-CN" sz="3200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  <a:alpha val="30000"/>
                    </a:srgbClr>
                  </a:outerShdw>
                </a:effectLst>
                <a:latin typeface="Chalkboard" panose="03050602040202020205" pitchFamily="66" charset="0"/>
              </a:rPr>
              <a:t>Gym Environment</a:t>
            </a:r>
          </a:p>
        </p:txBody>
      </p:sp>
      <p:cxnSp>
        <p:nvCxnSpPr>
          <p:cNvPr id="59" name="直线箭头连接符 58"/>
          <p:cNvCxnSpPr/>
          <p:nvPr/>
        </p:nvCxnSpPr>
        <p:spPr>
          <a:xfrm flipH="1">
            <a:off x="4479201" y="901467"/>
            <a:ext cx="551357" cy="0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5128666" y="609526"/>
            <a:ext cx="1767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Policy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367CDA5-19C3-1E38-A1E9-D031280AC9DD}"/>
              </a:ext>
            </a:extLst>
          </p:cNvPr>
          <p:cNvGrpSpPr/>
          <p:nvPr/>
        </p:nvGrpSpPr>
        <p:grpSpPr>
          <a:xfrm>
            <a:off x="7988925" y="2282970"/>
            <a:ext cx="3943995" cy="2707640"/>
            <a:chOff x="1832609" y="1567180"/>
            <a:chExt cx="7692391" cy="5129290"/>
          </a:xfrm>
        </p:grpSpPr>
        <p:sp>
          <p:nvSpPr>
            <p:cNvPr id="5" name="圆角矩形 4"/>
            <p:cNvSpPr/>
            <p:nvPr/>
          </p:nvSpPr>
          <p:spPr>
            <a:xfrm>
              <a:off x="2316480" y="1567180"/>
              <a:ext cx="7208520" cy="3705860"/>
            </a:xfrm>
            <a:prstGeom prst="roundRect">
              <a:avLst/>
            </a:prstGeom>
            <a:noFill/>
            <a:ln w="25400">
              <a:solidFill>
                <a:schemeClr val="tx1"/>
              </a:solidFill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  <p:sp>
          <p:nvSpPr>
            <p:cNvPr id="2" name="矩形 1"/>
            <p:cNvSpPr/>
            <p:nvPr/>
          </p:nvSpPr>
          <p:spPr>
            <a:xfrm>
              <a:off x="2700020" y="2901697"/>
              <a:ext cx="1767840" cy="2011680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/>
            </a:p>
          </p:txBody>
        </p:sp>
        <p:sp>
          <p:nvSpPr>
            <p:cNvPr id="3" name="文本框 2"/>
            <p:cNvSpPr txBox="1"/>
            <p:nvPr/>
          </p:nvSpPr>
          <p:spPr>
            <a:xfrm>
              <a:off x="2700019" y="3144580"/>
              <a:ext cx="1767840" cy="1574221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dirty="0">
                  <a:solidFill>
                    <a:schemeClr val="bg1"/>
                  </a:solidFill>
                  <a:latin typeface="Chalkboard" panose="03050602040202020205" pitchFamily="66" charset="0"/>
                </a:rPr>
                <a:t>Job</a:t>
              </a:r>
            </a:p>
            <a:p>
              <a:pPr algn="ctr"/>
              <a:r>
                <a:rPr kumimoji="1" lang="en-US" altLang="zh-CN" sz="1600" dirty="0">
                  <a:solidFill>
                    <a:schemeClr val="bg1"/>
                  </a:solidFill>
                  <a:latin typeface="Chalkboard" panose="03050602040202020205" pitchFamily="66" charset="0"/>
                </a:rPr>
                <a:t>Generator</a:t>
              </a:r>
              <a:endParaRPr kumimoji="1" lang="zh-CN" altLang="en-US" sz="1600" dirty="0">
                <a:solidFill>
                  <a:schemeClr val="bg1"/>
                </a:solidFill>
                <a:latin typeface="Chalkboard" panose="03050602040202020205" pitchFamily="66" charset="0"/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5080000" y="2869734"/>
              <a:ext cx="1747520" cy="2022306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898905" y="3390701"/>
              <a:ext cx="1884679" cy="110778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dirty="0">
                  <a:solidFill>
                    <a:schemeClr val="bg1"/>
                  </a:solidFill>
                  <a:latin typeface="Chalkboard" panose="03050602040202020205" pitchFamily="66" charset="0"/>
                </a:rPr>
                <a:t>Scheduler</a:t>
              </a:r>
              <a:endParaRPr kumimoji="1" lang="zh-CN" altLang="en-US" sz="1600" dirty="0">
                <a:solidFill>
                  <a:schemeClr val="bg1"/>
                </a:solidFill>
                <a:latin typeface="Chalkboard" panose="03050602040202020205" pitchFamily="66" charset="0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7518400" y="2862337"/>
              <a:ext cx="1747520" cy="2022306"/>
            </a:xfrm>
            <a:prstGeom prst="rect">
              <a:avLst/>
            </a:prstGeom>
            <a:solidFill>
              <a:schemeClr val="accent4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7449821" y="3611879"/>
              <a:ext cx="1884679" cy="6413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dirty="0">
                  <a:solidFill>
                    <a:schemeClr val="bg1"/>
                  </a:solidFill>
                  <a:latin typeface="Chalkboard" panose="03050602040202020205" pitchFamily="66" charset="0"/>
                </a:rPr>
                <a:t>Queues</a:t>
              </a:r>
              <a:endParaRPr kumimoji="1" lang="zh-CN" altLang="en-US" sz="1600" dirty="0">
                <a:solidFill>
                  <a:schemeClr val="bg1"/>
                </a:solidFill>
                <a:latin typeface="Chalkboard" panose="03050602040202020205" pitchFamily="66" charset="0"/>
              </a:endParaRPr>
            </a:p>
          </p:txBody>
        </p:sp>
        <p:sp>
          <p:nvSpPr>
            <p:cNvPr id="4" name="椭圆 3"/>
            <p:cNvSpPr/>
            <p:nvPr/>
          </p:nvSpPr>
          <p:spPr>
            <a:xfrm>
              <a:off x="2738120" y="5634186"/>
              <a:ext cx="1691640" cy="103632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2738120" y="5890737"/>
              <a:ext cx="1767840" cy="6413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dirty="0">
                  <a:solidFill>
                    <a:schemeClr val="bg1"/>
                  </a:solidFill>
                  <a:latin typeface="Chalkboard" panose="03050602040202020205" pitchFamily="66" charset="0"/>
                </a:rPr>
                <a:t>Job</a:t>
              </a:r>
            </a:p>
          </p:txBody>
        </p:sp>
        <p:sp>
          <p:nvSpPr>
            <p:cNvPr id="12" name="椭圆 11"/>
            <p:cNvSpPr/>
            <p:nvPr/>
          </p:nvSpPr>
          <p:spPr>
            <a:xfrm>
              <a:off x="5080000" y="5634186"/>
              <a:ext cx="1691640" cy="103632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080000" y="5890739"/>
              <a:ext cx="1821180" cy="64134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dirty="0">
                  <a:solidFill>
                    <a:schemeClr val="bg1"/>
                  </a:solidFill>
                  <a:latin typeface="Chalkboard" panose="03050602040202020205" pitchFamily="66" charset="0"/>
                </a:rPr>
                <a:t>Timeline</a:t>
              </a:r>
            </a:p>
          </p:txBody>
        </p:sp>
        <p:sp>
          <p:nvSpPr>
            <p:cNvPr id="14" name="椭圆 13"/>
            <p:cNvSpPr/>
            <p:nvPr/>
          </p:nvSpPr>
          <p:spPr>
            <a:xfrm>
              <a:off x="7546340" y="5660150"/>
              <a:ext cx="1691640" cy="1036320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 sz="1600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7498080" y="5890737"/>
              <a:ext cx="1767840" cy="6413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kumimoji="1" lang="en-US" altLang="zh-CN" sz="1600" dirty="0">
                  <a:solidFill>
                    <a:schemeClr val="bg1"/>
                  </a:solidFill>
                  <a:latin typeface="Chalkboard" panose="03050602040202020205" pitchFamily="66" charset="0"/>
                </a:rPr>
                <a:t>Server</a:t>
              </a:r>
            </a:p>
          </p:txBody>
        </p:sp>
        <p:cxnSp>
          <p:nvCxnSpPr>
            <p:cNvPr id="34" name="直线箭头连接符 33"/>
            <p:cNvCxnSpPr>
              <a:cxnSpLocks/>
            </p:cNvCxnSpPr>
            <p:nvPr/>
          </p:nvCxnSpPr>
          <p:spPr>
            <a:xfrm>
              <a:off x="6901180" y="3873490"/>
              <a:ext cx="548640" cy="0"/>
            </a:xfrm>
            <a:prstGeom prst="straightConnector1">
              <a:avLst/>
            </a:prstGeom>
            <a:ln w="44450" cap="flat">
              <a:solidFill>
                <a:schemeClr val="tx1"/>
              </a:solidFill>
              <a:miter lim="800000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线箭头连接符 34"/>
            <p:cNvCxnSpPr>
              <a:cxnSpLocks/>
            </p:cNvCxnSpPr>
            <p:nvPr/>
          </p:nvCxnSpPr>
          <p:spPr>
            <a:xfrm>
              <a:off x="3583940" y="5029200"/>
              <a:ext cx="0" cy="488731"/>
            </a:xfrm>
            <a:prstGeom prst="straightConnector1">
              <a:avLst/>
            </a:prstGeom>
            <a:ln w="44450" cap="flat">
              <a:solidFill>
                <a:schemeClr val="tx1"/>
              </a:solidFill>
              <a:miter lim="800000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线箭头连接符 36"/>
            <p:cNvCxnSpPr>
              <a:stCxn id="11" idx="3"/>
            </p:cNvCxnSpPr>
            <p:nvPr/>
          </p:nvCxnSpPr>
          <p:spPr>
            <a:xfrm flipV="1">
              <a:off x="4505960" y="6152346"/>
              <a:ext cx="436879" cy="59065"/>
            </a:xfrm>
            <a:prstGeom prst="straightConnector1">
              <a:avLst/>
            </a:prstGeom>
            <a:ln w="44450" cap="flat">
              <a:solidFill>
                <a:schemeClr val="tx1"/>
              </a:solidFill>
              <a:miter lim="800000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直线箭头连接符 38"/>
            <p:cNvCxnSpPr>
              <a:cxnSpLocks/>
            </p:cNvCxnSpPr>
            <p:nvPr/>
          </p:nvCxnSpPr>
          <p:spPr>
            <a:xfrm flipV="1">
              <a:off x="5920740" y="5029200"/>
              <a:ext cx="0" cy="488731"/>
            </a:xfrm>
            <a:prstGeom prst="straightConnector1">
              <a:avLst/>
            </a:prstGeom>
            <a:ln w="44450" cap="flat">
              <a:solidFill>
                <a:schemeClr val="tx1"/>
              </a:solidFill>
              <a:miter lim="800000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直线箭头连接符 41"/>
            <p:cNvCxnSpPr>
              <a:cxnSpLocks/>
            </p:cNvCxnSpPr>
            <p:nvPr/>
          </p:nvCxnSpPr>
          <p:spPr>
            <a:xfrm>
              <a:off x="6901180" y="6152346"/>
              <a:ext cx="548640" cy="0"/>
            </a:xfrm>
            <a:prstGeom prst="straightConnector1">
              <a:avLst/>
            </a:prstGeom>
            <a:ln w="44450" cap="flat">
              <a:solidFill>
                <a:schemeClr val="tx1"/>
              </a:solidFill>
              <a:miter lim="800000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直线箭头连接符 43"/>
            <p:cNvCxnSpPr>
              <a:cxnSpLocks/>
            </p:cNvCxnSpPr>
            <p:nvPr/>
          </p:nvCxnSpPr>
          <p:spPr>
            <a:xfrm flipV="1">
              <a:off x="8392160" y="5029200"/>
              <a:ext cx="0" cy="488731"/>
            </a:xfrm>
            <a:prstGeom prst="straightConnector1">
              <a:avLst/>
            </a:prstGeom>
            <a:ln w="44450" cap="flat">
              <a:solidFill>
                <a:schemeClr val="tx1"/>
              </a:solidFill>
              <a:miter lim="800000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文本框 5"/>
            <p:cNvSpPr txBox="1"/>
            <p:nvPr/>
          </p:nvSpPr>
          <p:spPr>
            <a:xfrm>
              <a:off x="1832609" y="1931361"/>
              <a:ext cx="5617210" cy="64134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</a:bodyPr>
            <a:lstStyle/>
            <a:p>
              <a:pPr algn="ctr"/>
              <a:r>
                <a:rPr lang="en-US" altLang="zh-CN" sz="1600" dirty="0">
                  <a:ln w="10160">
                    <a:noFill/>
                    <a:prstDash val="solid"/>
                  </a:ln>
                  <a:effectLst>
                    <a:outerShdw blurRad="38100" dist="22860" dir="5400000" algn="tl" rotWithShape="0">
                      <a:srgbClr val="000000">
                        <a:alpha val="30000"/>
                        <a:alpha val="30000"/>
                      </a:srgbClr>
                    </a:outerShdw>
                  </a:effectLst>
                  <a:latin typeface="Chalkboard" panose="03050602040202020205" pitchFamily="66" charset="0"/>
                </a:rPr>
                <a:t>Gym Environment</a:t>
              </a:r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759EEF73-DDD6-E8B5-8A60-2F29C70C4DAF}"/>
              </a:ext>
            </a:extLst>
          </p:cNvPr>
          <p:cNvSpPr/>
          <p:nvPr/>
        </p:nvSpPr>
        <p:spPr>
          <a:xfrm>
            <a:off x="891540" y="2413000"/>
            <a:ext cx="6777345" cy="208551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0FA9911-5D19-0995-7368-06B97244295D}"/>
              </a:ext>
            </a:extLst>
          </p:cNvPr>
          <p:cNvSpPr/>
          <p:nvPr/>
        </p:nvSpPr>
        <p:spPr>
          <a:xfrm>
            <a:off x="886356" y="1544138"/>
            <a:ext cx="6777345" cy="62930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1748B1C8-1A8D-A03F-8755-1E0A1F4C94EB}"/>
              </a:ext>
            </a:extLst>
          </p:cNvPr>
          <p:cNvSpPr/>
          <p:nvPr/>
        </p:nvSpPr>
        <p:spPr>
          <a:xfrm>
            <a:off x="886357" y="4734558"/>
            <a:ext cx="1985124" cy="120904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257FE1E-D020-E329-DCFD-D81345FD2BF7}"/>
              </a:ext>
            </a:extLst>
          </p:cNvPr>
          <p:cNvSpPr txBox="1"/>
          <p:nvPr/>
        </p:nvSpPr>
        <p:spPr>
          <a:xfrm>
            <a:off x="886356" y="5015913"/>
            <a:ext cx="19399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N" dirty="0">
                <a:latin typeface="Chalkboard" panose="03050602040202020205" pitchFamily="66" charset="77"/>
              </a:rPr>
              <a:t>Algorithm </a:t>
            </a:r>
          </a:p>
          <a:p>
            <a:pPr algn="ctr"/>
            <a:r>
              <a:rPr lang="en-CN" dirty="0">
                <a:latin typeface="Chalkboard" panose="03050602040202020205" pitchFamily="66" charset="77"/>
              </a:rPr>
              <a:t>Recommendation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A4E1AE6-2ADB-6A2D-E8C0-1D7930D375CD}"/>
              </a:ext>
            </a:extLst>
          </p:cNvPr>
          <p:cNvSpPr/>
          <p:nvPr/>
        </p:nvSpPr>
        <p:spPr>
          <a:xfrm>
            <a:off x="3243937" y="4723493"/>
            <a:ext cx="1985124" cy="120904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9AD7DE5C-059E-FB88-A1F5-29C9AB5BCE06}"/>
              </a:ext>
            </a:extLst>
          </p:cNvPr>
          <p:cNvSpPr txBox="1"/>
          <p:nvPr/>
        </p:nvSpPr>
        <p:spPr>
          <a:xfrm>
            <a:off x="3724980" y="5004848"/>
            <a:ext cx="1033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latin typeface="Chalkboard" panose="03050602040202020205" pitchFamily="66" charset="77"/>
              </a:rPr>
              <a:t>Decision</a:t>
            </a:r>
          </a:p>
          <a:p>
            <a:r>
              <a:rPr lang="en-CN" dirty="0">
                <a:latin typeface="Chalkboard" panose="03050602040202020205" pitchFamily="66" charset="77"/>
              </a:rPr>
              <a:t>Tracking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20E48C6-3FC7-4727-7DAD-81323FDCAF2B}"/>
              </a:ext>
            </a:extLst>
          </p:cNvPr>
          <p:cNvSpPr/>
          <p:nvPr/>
        </p:nvSpPr>
        <p:spPr>
          <a:xfrm>
            <a:off x="5710104" y="4717084"/>
            <a:ext cx="1985124" cy="1209042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64797E8-6092-D56A-7D4D-0BCF98F1A875}"/>
              </a:ext>
            </a:extLst>
          </p:cNvPr>
          <p:cNvSpPr txBox="1"/>
          <p:nvPr/>
        </p:nvSpPr>
        <p:spPr>
          <a:xfrm>
            <a:off x="5879524" y="5026255"/>
            <a:ext cx="164628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N" dirty="0">
                <a:latin typeface="Chalkboard" panose="03050602040202020205" pitchFamily="66" charset="77"/>
              </a:rPr>
              <a:t>Tree</a:t>
            </a:r>
          </a:p>
          <a:p>
            <a:pPr algn="ctr"/>
            <a:r>
              <a:rPr lang="en-CN" dirty="0">
                <a:latin typeface="Chalkboard" panose="03050602040202020205" pitchFamily="66" charset="77"/>
              </a:rPr>
              <a:t>Interpretation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80A144A-3AAD-F0A0-3573-0453F7849978}"/>
              </a:ext>
            </a:extLst>
          </p:cNvPr>
          <p:cNvSpPr/>
          <p:nvPr/>
        </p:nvSpPr>
        <p:spPr>
          <a:xfrm>
            <a:off x="886356" y="1583501"/>
            <a:ext cx="2154023" cy="548143"/>
          </a:xfrm>
          <a:prstGeom prst="rect">
            <a:avLst/>
          </a:prstGeom>
          <a:solidFill>
            <a:schemeClr val="accent2">
              <a:lumMod val="50000"/>
            </a:schemeClr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0D00895-A222-5D00-A28B-487B2827435C}"/>
              </a:ext>
            </a:extLst>
          </p:cNvPr>
          <p:cNvSpPr txBox="1"/>
          <p:nvPr/>
        </p:nvSpPr>
        <p:spPr>
          <a:xfrm>
            <a:off x="1388530" y="1718324"/>
            <a:ext cx="11496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chemeClr val="bg1"/>
                </a:solidFill>
                <a:latin typeface="Chalkboard" panose="03050602040202020205" pitchFamily="66" charset="77"/>
              </a:rPr>
              <a:t>Workload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837713F-B3DD-98A0-D997-577BDA309B0F}"/>
              </a:ext>
            </a:extLst>
          </p:cNvPr>
          <p:cNvSpPr/>
          <p:nvPr/>
        </p:nvSpPr>
        <p:spPr>
          <a:xfrm>
            <a:off x="3135060" y="1583501"/>
            <a:ext cx="1993605" cy="548143"/>
          </a:xfrm>
          <a:prstGeom prst="rect">
            <a:avLst/>
          </a:prstGeom>
          <a:solidFill>
            <a:schemeClr val="accent2">
              <a:lumMod val="50000"/>
            </a:schemeClr>
          </a:solidFill>
          <a:ln w="3810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102339FD-3B64-0100-50D8-C524B3EE2743}"/>
              </a:ext>
            </a:extLst>
          </p:cNvPr>
          <p:cNvSpPr txBox="1"/>
          <p:nvPr/>
        </p:nvSpPr>
        <p:spPr>
          <a:xfrm>
            <a:off x="3729347" y="1695367"/>
            <a:ext cx="9188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chemeClr val="bg1"/>
                </a:solidFill>
                <a:latin typeface="Chalkboard" panose="03050602040202020205" pitchFamily="66" charset="77"/>
              </a:rPr>
              <a:t>System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068F09E-BB2A-9F04-EF6C-D143412F1F32}"/>
              </a:ext>
            </a:extLst>
          </p:cNvPr>
          <p:cNvSpPr txBox="1"/>
          <p:nvPr/>
        </p:nvSpPr>
        <p:spPr>
          <a:xfrm>
            <a:off x="5266707" y="1672906"/>
            <a:ext cx="23354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latin typeface="Chalkboard" panose="03050602040202020205" pitchFamily="66" charset="77"/>
              </a:rPr>
              <a:t>(Input) Configuration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FFB246C-8E6C-5FC5-7029-F6AC5645DBA9}"/>
              </a:ext>
            </a:extLst>
          </p:cNvPr>
          <p:cNvSpPr/>
          <p:nvPr/>
        </p:nvSpPr>
        <p:spPr>
          <a:xfrm>
            <a:off x="970804" y="2475212"/>
            <a:ext cx="2938255" cy="1954641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AE318A7-1C01-D022-1771-62827B98660F}"/>
              </a:ext>
            </a:extLst>
          </p:cNvPr>
          <p:cNvSpPr txBox="1"/>
          <p:nvPr/>
        </p:nvSpPr>
        <p:spPr>
          <a:xfrm>
            <a:off x="1269578" y="2714043"/>
            <a:ext cx="23714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latin typeface="Chalkboard" panose="03050602040202020205" pitchFamily="66" charset="77"/>
              </a:rPr>
              <a:t>Candidate Algorithms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B6264B43-0C72-E1C3-68BE-C574BA84496D}"/>
              </a:ext>
            </a:extLst>
          </p:cNvPr>
          <p:cNvSpPr/>
          <p:nvPr/>
        </p:nvSpPr>
        <p:spPr>
          <a:xfrm>
            <a:off x="1113734" y="3224052"/>
            <a:ext cx="2683106" cy="40989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  <a:latin typeface="Chalkboard" panose="03050602040202020205" pitchFamily="66" charset="77"/>
              </a:rPr>
              <a:t>RL Algorithm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ABAD4995-2607-FC27-3C1B-CB9F3E23E51F}"/>
              </a:ext>
            </a:extLst>
          </p:cNvPr>
          <p:cNvSpPr/>
          <p:nvPr/>
        </p:nvSpPr>
        <p:spPr>
          <a:xfrm>
            <a:off x="1113734" y="3731147"/>
            <a:ext cx="2683106" cy="420198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>
                <a:solidFill>
                  <a:schemeClr val="tx1"/>
                </a:solidFill>
                <a:latin typeface="Chalkboard" panose="03050602040202020205" pitchFamily="66" charset="77"/>
              </a:rPr>
              <a:t>Heuristic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1082FDE-4179-B89D-22AE-57FE534C9D19}"/>
              </a:ext>
            </a:extLst>
          </p:cNvPr>
          <p:cNvSpPr txBox="1"/>
          <p:nvPr/>
        </p:nvSpPr>
        <p:spPr>
          <a:xfrm>
            <a:off x="5128665" y="2961510"/>
            <a:ext cx="123662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CN" dirty="0">
                <a:latin typeface="Chalkboard" panose="03050602040202020205" pitchFamily="66" charset="77"/>
              </a:rPr>
              <a:t>Queueing </a:t>
            </a:r>
          </a:p>
          <a:p>
            <a:pPr algn="ctr"/>
            <a:r>
              <a:rPr lang="en-CN" dirty="0">
                <a:latin typeface="Chalkboard" panose="03050602040202020205" pitchFamily="66" charset="77"/>
              </a:rPr>
              <a:t>System </a:t>
            </a:r>
          </a:p>
          <a:p>
            <a:pPr algn="ctr"/>
            <a:r>
              <a:rPr lang="en-CN" dirty="0">
                <a:latin typeface="Chalkboard" panose="03050602040202020205" pitchFamily="66" charset="77"/>
              </a:rPr>
              <a:t>Simulator</a:t>
            </a:r>
          </a:p>
        </p:txBody>
      </p:sp>
      <p:sp>
        <p:nvSpPr>
          <p:cNvPr id="53" name="Down Arrow 52">
            <a:extLst>
              <a:ext uri="{FF2B5EF4-FFF2-40B4-BE49-F238E27FC236}">
                <a16:creationId xmlns:a16="http://schemas.microsoft.com/office/drawing/2014/main" id="{074150CF-9D3A-5552-4A81-65F49CD1F39F}"/>
              </a:ext>
            </a:extLst>
          </p:cNvPr>
          <p:cNvSpPr/>
          <p:nvPr/>
        </p:nvSpPr>
        <p:spPr>
          <a:xfrm>
            <a:off x="6225675" y="2171006"/>
            <a:ext cx="380865" cy="24199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4" name="Down Arrow 53">
            <a:extLst>
              <a:ext uri="{FF2B5EF4-FFF2-40B4-BE49-F238E27FC236}">
                <a16:creationId xmlns:a16="http://schemas.microsoft.com/office/drawing/2014/main" id="{96DE7778-1416-2E1F-E70D-219B95D78ED3}"/>
              </a:ext>
            </a:extLst>
          </p:cNvPr>
          <p:cNvSpPr/>
          <p:nvPr/>
        </p:nvSpPr>
        <p:spPr>
          <a:xfrm>
            <a:off x="1693626" y="4495540"/>
            <a:ext cx="380865" cy="24199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5" name="Down Arrow 54">
            <a:extLst>
              <a:ext uri="{FF2B5EF4-FFF2-40B4-BE49-F238E27FC236}">
                <a16:creationId xmlns:a16="http://schemas.microsoft.com/office/drawing/2014/main" id="{2309BF6F-3EAD-5AD1-7E81-0BD7D05E9AD3}"/>
              </a:ext>
            </a:extLst>
          </p:cNvPr>
          <p:cNvSpPr/>
          <p:nvPr/>
        </p:nvSpPr>
        <p:spPr>
          <a:xfrm>
            <a:off x="4046066" y="4495540"/>
            <a:ext cx="380865" cy="24199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56" name="Down Arrow 55">
            <a:extLst>
              <a:ext uri="{FF2B5EF4-FFF2-40B4-BE49-F238E27FC236}">
                <a16:creationId xmlns:a16="http://schemas.microsoft.com/office/drawing/2014/main" id="{929F62C9-682E-44D2-1957-A995C5C8E78D}"/>
              </a:ext>
            </a:extLst>
          </p:cNvPr>
          <p:cNvSpPr/>
          <p:nvPr/>
        </p:nvSpPr>
        <p:spPr>
          <a:xfrm>
            <a:off x="6469172" y="4495540"/>
            <a:ext cx="380865" cy="241994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60" name="Circular Arrow 59">
            <a:extLst>
              <a:ext uri="{FF2B5EF4-FFF2-40B4-BE49-F238E27FC236}">
                <a16:creationId xmlns:a16="http://schemas.microsoft.com/office/drawing/2014/main" id="{531C8DC0-610C-8745-1EF7-38311EE49489}"/>
              </a:ext>
            </a:extLst>
          </p:cNvPr>
          <p:cNvSpPr/>
          <p:nvPr/>
        </p:nvSpPr>
        <p:spPr>
          <a:xfrm>
            <a:off x="5229061" y="2486855"/>
            <a:ext cx="933753" cy="855931"/>
          </a:xfrm>
          <a:prstGeom prst="circular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1" name="Circular Arrow 60">
            <a:extLst>
              <a:ext uri="{FF2B5EF4-FFF2-40B4-BE49-F238E27FC236}">
                <a16:creationId xmlns:a16="http://schemas.microsoft.com/office/drawing/2014/main" id="{B7D0C543-1A67-8368-E0AD-B7E70B382E22}"/>
              </a:ext>
            </a:extLst>
          </p:cNvPr>
          <p:cNvSpPr/>
          <p:nvPr/>
        </p:nvSpPr>
        <p:spPr>
          <a:xfrm rot="7139464">
            <a:off x="5889086" y="3262595"/>
            <a:ext cx="933753" cy="1025428"/>
          </a:xfrm>
          <a:prstGeom prst="circular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2" name="Circular Arrow 61">
            <a:extLst>
              <a:ext uri="{FF2B5EF4-FFF2-40B4-BE49-F238E27FC236}">
                <a16:creationId xmlns:a16="http://schemas.microsoft.com/office/drawing/2014/main" id="{7EAB321C-867C-A795-2F5D-CD5B63CF77AD}"/>
              </a:ext>
            </a:extLst>
          </p:cNvPr>
          <p:cNvSpPr/>
          <p:nvPr/>
        </p:nvSpPr>
        <p:spPr>
          <a:xfrm rot="13961072">
            <a:off x="4634750" y="3361860"/>
            <a:ext cx="933753" cy="911161"/>
          </a:xfrm>
          <a:prstGeom prst="circular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7CD5516-DF5F-A6E3-273A-56CDEA9E6BC9}"/>
              </a:ext>
            </a:extLst>
          </p:cNvPr>
          <p:cNvSpPr txBox="1"/>
          <p:nvPr/>
        </p:nvSpPr>
        <p:spPr>
          <a:xfrm>
            <a:off x="4069974" y="2900708"/>
            <a:ext cx="10086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chemeClr val="accent1"/>
                </a:solidFill>
                <a:latin typeface="Chalkboard" panose="03050602040202020205" pitchFamily="66" charset="77"/>
              </a:rPr>
              <a:t>Running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5964FEC2-B1D7-FEDE-5D61-35335AAA8FC0}"/>
              </a:ext>
            </a:extLst>
          </p:cNvPr>
          <p:cNvSpPr txBox="1"/>
          <p:nvPr/>
        </p:nvSpPr>
        <p:spPr>
          <a:xfrm>
            <a:off x="6332753" y="2927390"/>
            <a:ext cx="1222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chemeClr val="accent1"/>
                </a:solidFill>
                <a:latin typeface="Chalkboard" panose="03050602040202020205" pitchFamily="66" charset="77"/>
              </a:rPr>
              <a:t>Evaluating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A568880F-413D-561B-A4F0-8D05AA221CC0}"/>
              </a:ext>
            </a:extLst>
          </p:cNvPr>
          <p:cNvSpPr txBox="1"/>
          <p:nvPr/>
        </p:nvSpPr>
        <p:spPr>
          <a:xfrm>
            <a:off x="5281843" y="4093284"/>
            <a:ext cx="9945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>
                <a:solidFill>
                  <a:schemeClr val="accent1"/>
                </a:solidFill>
                <a:latin typeface="Chalkboard" panose="03050602040202020205" pitchFamily="66" charset="77"/>
              </a:rPr>
              <a:t>Ranking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2F356FBF-A89E-F696-3437-27699242BAE9}"/>
              </a:ext>
            </a:extLst>
          </p:cNvPr>
          <p:cNvCxnSpPr>
            <a:cxnSpLocks/>
          </p:cNvCxnSpPr>
          <p:nvPr/>
        </p:nvCxnSpPr>
        <p:spPr>
          <a:xfrm flipV="1">
            <a:off x="6263210" y="2292003"/>
            <a:ext cx="2170448" cy="587599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EC20828C-A22E-A376-773E-E64BC53C3A06}"/>
              </a:ext>
            </a:extLst>
          </p:cNvPr>
          <p:cNvCxnSpPr>
            <a:cxnSpLocks/>
            <a:stCxn id="65" idx="3"/>
          </p:cNvCxnSpPr>
          <p:nvPr/>
        </p:nvCxnSpPr>
        <p:spPr>
          <a:xfrm flipV="1">
            <a:off x="6276411" y="4248520"/>
            <a:ext cx="2218041" cy="2943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3834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单圆角矩形 6">
            <a:extLst>
              <a:ext uri="{FF2B5EF4-FFF2-40B4-BE49-F238E27FC236}">
                <a16:creationId xmlns:a16="http://schemas.microsoft.com/office/drawing/2014/main" id="{6D574E4A-977D-5B41-BE53-2EE0EE788CC2}"/>
              </a:ext>
            </a:extLst>
          </p:cNvPr>
          <p:cNvSpPr/>
          <p:nvPr/>
        </p:nvSpPr>
        <p:spPr>
          <a:xfrm>
            <a:off x="4792980" y="2510790"/>
            <a:ext cx="1645920" cy="1744980"/>
          </a:xfrm>
          <a:prstGeom prst="round1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单圆角矩形 5">
            <a:extLst>
              <a:ext uri="{FF2B5EF4-FFF2-40B4-BE49-F238E27FC236}">
                <a16:creationId xmlns:a16="http://schemas.microsoft.com/office/drawing/2014/main" id="{63E859C9-47E3-7A4C-A21A-62898103394E}"/>
              </a:ext>
            </a:extLst>
          </p:cNvPr>
          <p:cNvSpPr/>
          <p:nvPr/>
        </p:nvSpPr>
        <p:spPr>
          <a:xfrm>
            <a:off x="5113020" y="2714327"/>
            <a:ext cx="1645920" cy="1744980"/>
          </a:xfrm>
          <a:prstGeom prst="round1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单圆角矩形 4">
            <a:extLst>
              <a:ext uri="{FF2B5EF4-FFF2-40B4-BE49-F238E27FC236}">
                <a16:creationId xmlns:a16="http://schemas.microsoft.com/office/drawing/2014/main" id="{ACA80A2B-35A6-334E-B653-4EA720A30A4E}"/>
              </a:ext>
            </a:extLst>
          </p:cNvPr>
          <p:cNvSpPr/>
          <p:nvPr/>
        </p:nvSpPr>
        <p:spPr>
          <a:xfrm>
            <a:off x="5433060" y="2987843"/>
            <a:ext cx="1645920" cy="1744980"/>
          </a:xfrm>
          <a:prstGeom prst="round1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D78F735-5410-3C4C-ACB8-83BA03E8CFBF}"/>
              </a:ext>
            </a:extLst>
          </p:cNvPr>
          <p:cNvSpPr txBox="1"/>
          <p:nvPr/>
        </p:nvSpPr>
        <p:spPr>
          <a:xfrm>
            <a:off x="5295900" y="3383280"/>
            <a:ext cx="19202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Chalkboard" panose="03050602040202020205" pitchFamily="66" charset="0"/>
              </a:rPr>
              <a:t>Source</a:t>
            </a:r>
          </a:p>
          <a:p>
            <a:pPr algn="ctr"/>
            <a:r>
              <a:rPr kumimoji="1" lang="en-US" altLang="zh-CN" sz="2800" dirty="0">
                <a:latin typeface="Chalkboard" panose="03050602040202020205" pitchFamily="66" charset="0"/>
              </a:rPr>
              <a:t>Code</a:t>
            </a:r>
            <a:endParaRPr kumimoji="1" lang="zh-CN" altLang="en-US" sz="2800" dirty="0">
              <a:latin typeface="Chalkboard" panose="03050602040202020205" pitchFamily="66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0CAE071-DD5C-4648-906F-3ABE086FCAE3}"/>
              </a:ext>
            </a:extLst>
          </p:cNvPr>
          <p:cNvSpPr txBox="1"/>
          <p:nvPr/>
        </p:nvSpPr>
        <p:spPr>
          <a:xfrm>
            <a:off x="4591050" y="2054349"/>
            <a:ext cx="2335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Chalkboard" panose="03050602040202020205" pitchFamily="66" charset="0"/>
              </a:rPr>
              <a:t>Environment</a:t>
            </a:r>
          </a:p>
        </p:txBody>
      </p:sp>
      <p:sp>
        <p:nvSpPr>
          <p:cNvPr id="8" name="剪去单圆角的矩形 7">
            <a:extLst>
              <a:ext uri="{FF2B5EF4-FFF2-40B4-BE49-F238E27FC236}">
                <a16:creationId xmlns:a16="http://schemas.microsoft.com/office/drawing/2014/main" id="{5E374F17-D735-B540-B61F-F9CEC201EE8B}"/>
              </a:ext>
            </a:extLst>
          </p:cNvPr>
          <p:cNvSpPr/>
          <p:nvPr/>
        </p:nvSpPr>
        <p:spPr>
          <a:xfrm>
            <a:off x="7128510" y="1685821"/>
            <a:ext cx="2335530" cy="1037927"/>
          </a:xfrm>
          <a:prstGeom prst="snip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65D7905-B0DC-ED41-9F0B-0452DCA0F421}"/>
              </a:ext>
            </a:extLst>
          </p:cNvPr>
          <p:cNvSpPr txBox="1"/>
          <p:nvPr/>
        </p:nvSpPr>
        <p:spPr>
          <a:xfrm>
            <a:off x="7128510" y="1999878"/>
            <a:ext cx="2335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Chalkboard" panose="03050602040202020205" pitchFamily="66" charset="0"/>
              </a:rPr>
              <a:t>Configuration</a:t>
            </a:r>
          </a:p>
        </p:txBody>
      </p:sp>
      <p:cxnSp>
        <p:nvCxnSpPr>
          <p:cNvPr id="11" name="曲线连接符 10">
            <a:extLst>
              <a:ext uri="{FF2B5EF4-FFF2-40B4-BE49-F238E27FC236}">
                <a16:creationId xmlns:a16="http://schemas.microsoft.com/office/drawing/2014/main" id="{B194A5AE-5669-F54D-9F50-2F0E13AA0F84}"/>
              </a:ext>
            </a:extLst>
          </p:cNvPr>
          <p:cNvCxnSpPr>
            <a:cxnSpLocks/>
            <a:endCxn id="9" idx="1"/>
          </p:cNvCxnSpPr>
          <p:nvPr/>
        </p:nvCxnSpPr>
        <p:spPr>
          <a:xfrm rot="5400000" flipH="1" flipV="1">
            <a:off x="6663779" y="2331884"/>
            <a:ext cx="535126" cy="394335"/>
          </a:xfrm>
          <a:prstGeom prst="curvedConnector2">
            <a:avLst/>
          </a:prstGeom>
          <a:ln w="476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椭圆 12">
            <a:extLst>
              <a:ext uri="{FF2B5EF4-FFF2-40B4-BE49-F238E27FC236}">
                <a16:creationId xmlns:a16="http://schemas.microsoft.com/office/drawing/2014/main" id="{F45BD79C-44E2-AD41-BD8B-83C4B32878B1}"/>
              </a:ext>
            </a:extLst>
          </p:cNvPr>
          <p:cNvSpPr/>
          <p:nvPr/>
        </p:nvSpPr>
        <p:spPr>
          <a:xfrm>
            <a:off x="4621858" y="5167405"/>
            <a:ext cx="2335530" cy="1067588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8F0F342-9AAB-AA4D-8E86-3E35B6F4F291}"/>
              </a:ext>
            </a:extLst>
          </p:cNvPr>
          <p:cNvSpPr txBox="1"/>
          <p:nvPr/>
        </p:nvSpPr>
        <p:spPr>
          <a:xfrm>
            <a:off x="4649736" y="5439589"/>
            <a:ext cx="2335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Chalkboard" panose="03050602040202020205" pitchFamily="66" charset="0"/>
              </a:rPr>
              <a:t>Algorithm</a:t>
            </a:r>
          </a:p>
        </p:txBody>
      </p:sp>
      <p:sp>
        <p:nvSpPr>
          <p:cNvPr id="15" name="剪去单角的矩形 14">
            <a:extLst>
              <a:ext uri="{FF2B5EF4-FFF2-40B4-BE49-F238E27FC236}">
                <a16:creationId xmlns:a16="http://schemas.microsoft.com/office/drawing/2014/main" id="{FC3F502F-A155-2E48-A39E-8B65EEBF6F95}"/>
              </a:ext>
            </a:extLst>
          </p:cNvPr>
          <p:cNvSpPr/>
          <p:nvPr/>
        </p:nvSpPr>
        <p:spPr>
          <a:xfrm>
            <a:off x="7399019" y="3037805"/>
            <a:ext cx="2186415" cy="142150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2557DCF-0BD0-904F-BA06-7D4A49C028C7}"/>
              </a:ext>
            </a:extLst>
          </p:cNvPr>
          <p:cNvSpPr txBox="1"/>
          <p:nvPr/>
        </p:nvSpPr>
        <p:spPr>
          <a:xfrm>
            <a:off x="7499879" y="5223634"/>
            <a:ext cx="253293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Chalkboard" panose="03050602040202020205" pitchFamily="66" charset="0"/>
              </a:rPr>
              <a:t>Mutator:</a:t>
            </a:r>
          </a:p>
          <a:p>
            <a:r>
              <a:rPr kumimoji="1" lang="en-US" altLang="zh-CN" sz="2400" dirty="0">
                <a:latin typeface="Chalkboard" panose="03050602040202020205" pitchFamily="66" charset="0"/>
              </a:rPr>
              <a:t>hyper parameter</a:t>
            </a:r>
          </a:p>
        </p:txBody>
      </p: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11FE6754-6EE3-C34A-9B4E-3E5EA5604BCE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8492227" y="2714327"/>
            <a:ext cx="0" cy="323478"/>
          </a:xfrm>
          <a:prstGeom prst="straightConnector1">
            <a:avLst/>
          </a:prstGeom>
          <a:ln w="412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剪去单角的矩形 19">
            <a:extLst>
              <a:ext uri="{FF2B5EF4-FFF2-40B4-BE49-F238E27FC236}">
                <a16:creationId xmlns:a16="http://schemas.microsoft.com/office/drawing/2014/main" id="{7D82A436-F608-6940-9395-360F972BC9F5}"/>
              </a:ext>
            </a:extLst>
          </p:cNvPr>
          <p:cNvSpPr/>
          <p:nvPr/>
        </p:nvSpPr>
        <p:spPr>
          <a:xfrm>
            <a:off x="7399019" y="5168401"/>
            <a:ext cx="2633790" cy="886230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8429962-D969-6049-A7AA-A28D926A7757}"/>
              </a:ext>
            </a:extLst>
          </p:cNvPr>
          <p:cNvSpPr txBox="1"/>
          <p:nvPr/>
        </p:nvSpPr>
        <p:spPr>
          <a:xfrm>
            <a:off x="7487812" y="3137058"/>
            <a:ext cx="2247047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Chalkboard" panose="03050602040202020205" pitchFamily="66" charset="0"/>
              </a:rPr>
              <a:t>Mutator:</a:t>
            </a:r>
          </a:p>
          <a:p>
            <a:r>
              <a:rPr kumimoji="1" lang="en-US" altLang="zh-CN" sz="2400" dirty="0">
                <a:latin typeface="Chalkboard" panose="03050602040202020205" pitchFamily="66" charset="0"/>
              </a:rPr>
              <a:t>server number</a:t>
            </a:r>
          </a:p>
          <a:p>
            <a:r>
              <a:rPr kumimoji="1" lang="en-US" altLang="zh-CN" sz="2400" dirty="0">
                <a:latin typeface="Chalkboard" panose="03050602040202020205" pitchFamily="66" charset="0"/>
              </a:rPr>
              <a:t>service rate</a:t>
            </a:r>
            <a:endParaRPr kumimoji="1" lang="zh-CN" altLang="en-US" sz="2400" dirty="0">
              <a:latin typeface="Chalkboard" panose="03050602040202020205" pitchFamily="66" charset="0"/>
            </a:endParaRPr>
          </a:p>
        </p:txBody>
      </p: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AAFB10CB-6390-D348-BF14-7781EB743189}"/>
              </a:ext>
            </a:extLst>
          </p:cNvPr>
          <p:cNvCxnSpPr>
            <a:cxnSpLocks/>
          </p:cNvCxnSpPr>
          <p:nvPr/>
        </p:nvCxnSpPr>
        <p:spPr>
          <a:xfrm flipH="1">
            <a:off x="6926580" y="5675495"/>
            <a:ext cx="462810" cy="0"/>
          </a:xfrm>
          <a:prstGeom prst="straightConnector1">
            <a:avLst/>
          </a:prstGeom>
          <a:ln w="412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剪去单角的矩形 25">
            <a:extLst>
              <a:ext uri="{FF2B5EF4-FFF2-40B4-BE49-F238E27FC236}">
                <a16:creationId xmlns:a16="http://schemas.microsoft.com/office/drawing/2014/main" id="{C78E69B7-EE78-884E-A902-4C30F26B7CDF}"/>
              </a:ext>
            </a:extLst>
          </p:cNvPr>
          <p:cNvSpPr/>
          <p:nvPr/>
        </p:nvSpPr>
        <p:spPr>
          <a:xfrm>
            <a:off x="2065235" y="4363091"/>
            <a:ext cx="2363685" cy="1076498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9D3B8EC-B8BA-A148-9119-1ACF88A75A5F}"/>
              </a:ext>
            </a:extLst>
          </p:cNvPr>
          <p:cNvSpPr txBox="1"/>
          <p:nvPr/>
        </p:nvSpPr>
        <p:spPr>
          <a:xfrm>
            <a:off x="2175738" y="4479935"/>
            <a:ext cx="2247047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Chalkboard" panose="03050602040202020205" pitchFamily="66" charset="0"/>
              </a:rPr>
              <a:t>Mutator:</a:t>
            </a:r>
          </a:p>
          <a:p>
            <a:r>
              <a:rPr kumimoji="1" lang="en-US" altLang="zh-CN" sz="2400" dirty="0">
                <a:latin typeface="Chalkboard" panose="03050602040202020205" pitchFamily="66" charset="0"/>
              </a:rPr>
              <a:t>job generation</a:t>
            </a:r>
          </a:p>
        </p:txBody>
      </p: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2AD09DFD-8086-CB47-B847-1C399C5468CC}"/>
              </a:ext>
            </a:extLst>
          </p:cNvPr>
          <p:cNvCxnSpPr>
            <a:cxnSpLocks/>
            <a:stCxn id="27" idx="3"/>
          </p:cNvCxnSpPr>
          <p:nvPr/>
        </p:nvCxnSpPr>
        <p:spPr>
          <a:xfrm flipV="1">
            <a:off x="4422785" y="4491269"/>
            <a:ext cx="615315" cy="404165"/>
          </a:xfrm>
          <a:prstGeom prst="straightConnector1">
            <a:avLst/>
          </a:prstGeom>
          <a:ln w="412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曲线连接符 33">
            <a:extLst>
              <a:ext uri="{FF2B5EF4-FFF2-40B4-BE49-F238E27FC236}">
                <a16:creationId xmlns:a16="http://schemas.microsoft.com/office/drawing/2014/main" id="{EF577672-D922-1943-850E-17537854B8E6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5758815" y="4732823"/>
            <a:ext cx="497205" cy="434582"/>
          </a:xfrm>
          <a:prstGeom prst="curvedConnector2">
            <a:avLst/>
          </a:prstGeom>
          <a:ln w="476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剪去单角的矩形 36">
            <a:extLst>
              <a:ext uri="{FF2B5EF4-FFF2-40B4-BE49-F238E27FC236}">
                <a16:creationId xmlns:a16="http://schemas.microsoft.com/office/drawing/2014/main" id="{155FC1CF-BC29-DF44-8B6C-2826F3E113DA}"/>
              </a:ext>
            </a:extLst>
          </p:cNvPr>
          <p:cNvSpPr/>
          <p:nvPr/>
        </p:nvSpPr>
        <p:spPr>
          <a:xfrm>
            <a:off x="2059725" y="2315958"/>
            <a:ext cx="2264363" cy="1562359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ECC91120-D7F9-324D-8345-30C3F2EA7350}"/>
              </a:ext>
            </a:extLst>
          </p:cNvPr>
          <p:cNvSpPr txBox="1"/>
          <p:nvPr/>
        </p:nvSpPr>
        <p:spPr>
          <a:xfrm>
            <a:off x="2214201" y="2523098"/>
            <a:ext cx="2174919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Chalkboard" panose="03050602040202020205" pitchFamily="66" charset="0"/>
              </a:rPr>
              <a:t>Mutator:</a:t>
            </a:r>
          </a:p>
          <a:p>
            <a:r>
              <a:rPr kumimoji="1" lang="en-US" altLang="zh-CN" sz="2400" dirty="0">
                <a:latin typeface="Chalkboard" panose="03050602040202020205" pitchFamily="66" charset="0"/>
              </a:rPr>
              <a:t>state</a:t>
            </a:r>
          </a:p>
          <a:p>
            <a:r>
              <a:rPr kumimoji="1" lang="en-US" altLang="zh-CN" sz="2400" dirty="0">
                <a:latin typeface="Chalkboard" panose="03050602040202020205" pitchFamily="66" charset="0"/>
              </a:rPr>
              <a:t>representation</a:t>
            </a:r>
          </a:p>
        </p:txBody>
      </p:sp>
      <p:cxnSp>
        <p:nvCxnSpPr>
          <p:cNvPr id="39" name="直线箭头连接符 38">
            <a:extLst>
              <a:ext uri="{FF2B5EF4-FFF2-40B4-BE49-F238E27FC236}">
                <a16:creationId xmlns:a16="http://schemas.microsoft.com/office/drawing/2014/main" id="{7B8DBF3D-E4C0-F447-A93A-B5438502CE9F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4335897" y="3137059"/>
            <a:ext cx="457083" cy="246221"/>
          </a:xfrm>
          <a:prstGeom prst="straightConnector1">
            <a:avLst/>
          </a:prstGeom>
          <a:ln w="412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8185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90EA4A2-DCCE-3244-A0EC-6EFB6D82DB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7313" y="698078"/>
            <a:ext cx="1694180" cy="138267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68468A4-B0E2-AE4A-9694-26F6A3111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2761" y="809658"/>
            <a:ext cx="2233404" cy="115950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34726AE-968A-F747-9453-94BD38236DEA}"/>
              </a:ext>
            </a:extLst>
          </p:cNvPr>
          <p:cNvSpPr/>
          <p:nvPr/>
        </p:nvSpPr>
        <p:spPr>
          <a:xfrm>
            <a:off x="1256453" y="384387"/>
            <a:ext cx="7284720" cy="2209800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EEC209B-7272-C44A-94AD-842E826B9867}"/>
              </a:ext>
            </a:extLst>
          </p:cNvPr>
          <p:cNvSpPr txBox="1"/>
          <p:nvPr/>
        </p:nvSpPr>
        <p:spPr>
          <a:xfrm>
            <a:off x="1507067" y="2136687"/>
            <a:ext cx="2929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Chalkboard" panose="03050602040202020205" pitchFamily="66" charset="0"/>
              </a:rPr>
              <a:t>Healthcare Appointment</a:t>
            </a:r>
            <a:endParaRPr kumimoji="1" lang="zh-CN" altLang="en-US" dirty="0">
              <a:latin typeface="Chalkboard" panose="03050602040202020205" pitchFamily="66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11EC82F-B9D3-B743-A95A-D5AB99BEEEB2}"/>
              </a:ext>
            </a:extLst>
          </p:cNvPr>
          <p:cNvSpPr txBox="1"/>
          <p:nvPr/>
        </p:nvSpPr>
        <p:spPr>
          <a:xfrm>
            <a:off x="4436534" y="2121897"/>
            <a:ext cx="2929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Chalkboard" panose="03050602040202020205" pitchFamily="66" charset="0"/>
              </a:rPr>
              <a:t>Job Scheduling</a:t>
            </a:r>
            <a:endParaRPr kumimoji="1" lang="zh-CN" altLang="en-US" dirty="0">
              <a:latin typeface="Chalkboard" panose="03050602040202020205" pitchFamily="66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9AAAC20-2A07-6745-969E-85E3E31142A1}"/>
              </a:ext>
            </a:extLst>
          </p:cNvPr>
          <p:cNvSpPr txBox="1"/>
          <p:nvPr/>
        </p:nvSpPr>
        <p:spPr>
          <a:xfrm>
            <a:off x="6952826" y="1035469"/>
            <a:ext cx="13326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dirty="0">
                <a:latin typeface="Chalkboard" panose="03050602040202020205" pitchFamily="66" charset="0"/>
              </a:rPr>
              <a:t>. . .</a:t>
            </a:r>
            <a:endParaRPr kumimoji="1" lang="zh-CN" altLang="en-US" sz="4000" dirty="0">
              <a:latin typeface="Chalkboard" panose="03050602040202020205" pitchFamily="66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75368BC-78E9-1747-8919-BAB460329AD7}"/>
              </a:ext>
            </a:extLst>
          </p:cNvPr>
          <p:cNvSpPr/>
          <p:nvPr/>
        </p:nvSpPr>
        <p:spPr>
          <a:xfrm>
            <a:off x="1256453" y="3198356"/>
            <a:ext cx="3180081" cy="762415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latin typeface="Chalkboard" panose="03050602040202020205" pitchFamily="66" charset="0"/>
              </a:rPr>
              <a:t>State Representation</a:t>
            </a:r>
            <a:endParaRPr kumimoji="1" lang="zh-CN" altLang="en-US" sz="2400" dirty="0">
              <a:latin typeface="Chalkboard" panose="03050602040202020205" pitchFamily="66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AAB20F4-E0BB-D449-AB5F-6AB4B1560CAA}"/>
              </a:ext>
            </a:extLst>
          </p:cNvPr>
          <p:cNvSpPr/>
          <p:nvPr/>
        </p:nvSpPr>
        <p:spPr>
          <a:xfrm>
            <a:off x="1256454" y="4673491"/>
            <a:ext cx="4348480" cy="1507175"/>
          </a:xfrm>
          <a:prstGeom prst="rect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F35E219-63D2-5D45-B1C4-3E2CDB8F145E}"/>
              </a:ext>
            </a:extLst>
          </p:cNvPr>
          <p:cNvSpPr/>
          <p:nvPr/>
        </p:nvSpPr>
        <p:spPr>
          <a:xfrm>
            <a:off x="1507067" y="4948560"/>
            <a:ext cx="1890466" cy="633194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latin typeface="Chalkboard" panose="03050602040202020205" pitchFamily="66" charset="0"/>
              </a:rPr>
              <a:t>Algorithm</a:t>
            </a:r>
            <a:endParaRPr kumimoji="1" lang="zh-CN" altLang="en-US" sz="2400" dirty="0">
              <a:latin typeface="Chalkboard" panose="03050602040202020205" pitchFamily="66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ECC4A9D-C0C8-F549-81B9-98C9BA560B07}"/>
              </a:ext>
            </a:extLst>
          </p:cNvPr>
          <p:cNvSpPr/>
          <p:nvPr/>
        </p:nvSpPr>
        <p:spPr>
          <a:xfrm>
            <a:off x="3605815" y="4939496"/>
            <a:ext cx="1541918" cy="642257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latin typeface="Chalkboard" panose="03050602040202020205" pitchFamily="66" charset="0"/>
              </a:rPr>
              <a:t>Training</a:t>
            </a:r>
            <a:endParaRPr kumimoji="1" lang="zh-CN" altLang="en-US" sz="2400" dirty="0">
              <a:latin typeface="Chalkboard" panose="03050602040202020205" pitchFamily="66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86905BA-571F-7848-AAE7-7758FAE95077}"/>
              </a:ext>
            </a:extLst>
          </p:cNvPr>
          <p:cNvSpPr txBox="1"/>
          <p:nvPr/>
        </p:nvSpPr>
        <p:spPr>
          <a:xfrm>
            <a:off x="8703765" y="535180"/>
            <a:ext cx="18118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Chalkboard" panose="03050602040202020205" pitchFamily="66" charset="0"/>
              </a:rPr>
              <a:t>Queueing Systems</a:t>
            </a:r>
            <a:endParaRPr kumimoji="1" lang="zh-CN" altLang="en-US" sz="2800" dirty="0">
              <a:latin typeface="Chalkboard" panose="03050602040202020205" pitchFamily="66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B1BE2EE-F401-2C4D-A26E-EFD62C127DB9}"/>
              </a:ext>
            </a:extLst>
          </p:cNvPr>
          <p:cNvSpPr txBox="1"/>
          <p:nvPr/>
        </p:nvSpPr>
        <p:spPr>
          <a:xfrm>
            <a:off x="2662979" y="5657446"/>
            <a:ext cx="19883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Chalkboard" panose="03050602040202020205" pitchFamily="66" charset="0"/>
              </a:rPr>
              <a:t>Deep RL</a:t>
            </a:r>
            <a:endParaRPr kumimoji="1" lang="zh-CN" altLang="en-US" sz="2800" dirty="0">
              <a:latin typeface="Chalkboard" panose="03050602040202020205" pitchFamily="66" charset="0"/>
            </a:endParaRPr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4D734434-EB8C-944E-AC10-ECA86034EB74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2846494" y="2650126"/>
            <a:ext cx="0" cy="54823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106A25E3-EBBB-E34C-B594-DC6298504780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2846494" y="3960771"/>
            <a:ext cx="0" cy="687429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B8DFA0CA-9C7E-BE4B-851B-7F069FC6D423}"/>
              </a:ext>
            </a:extLst>
          </p:cNvPr>
          <p:cNvCxnSpPr>
            <a:cxnSpLocks/>
          </p:cNvCxnSpPr>
          <p:nvPr/>
        </p:nvCxnSpPr>
        <p:spPr>
          <a:xfrm flipV="1">
            <a:off x="5855547" y="2593966"/>
            <a:ext cx="0" cy="168535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18353BF5-ACAB-7B43-9208-9421B826CE64}"/>
              </a:ext>
            </a:extLst>
          </p:cNvPr>
          <p:cNvSpPr txBox="1"/>
          <p:nvPr/>
        </p:nvSpPr>
        <p:spPr>
          <a:xfrm>
            <a:off x="7130626" y="3437551"/>
            <a:ext cx="208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Chalkboard" panose="03050602040202020205" pitchFamily="66" charset="0"/>
              </a:rPr>
              <a:t>Decisions</a:t>
            </a:r>
            <a:endParaRPr kumimoji="1" lang="zh-CN" altLang="en-US" sz="2800" dirty="0">
              <a:latin typeface="Chalkboard" panose="03050602040202020205" pitchFamily="66" charset="0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B57B587E-0ED1-C648-AD69-EF75CA351B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9111" y="2673689"/>
            <a:ext cx="2111352" cy="2111352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7F590DC0-A1C1-084E-B6E0-83D7143FEF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4176" y="1666522"/>
            <a:ext cx="957169" cy="957169"/>
          </a:xfrm>
          <a:prstGeom prst="rect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7110B12C-0740-8142-BE22-76772C869304}"/>
              </a:ext>
            </a:extLst>
          </p:cNvPr>
          <p:cNvSpPr txBox="1"/>
          <p:nvPr/>
        </p:nvSpPr>
        <p:spPr>
          <a:xfrm>
            <a:off x="9225280" y="5104699"/>
            <a:ext cx="18118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Chalkboard" panose="03050602040202020205" pitchFamily="66" charset="0"/>
              </a:rPr>
              <a:t>System Operator</a:t>
            </a:r>
            <a:endParaRPr kumimoji="1" lang="zh-CN" altLang="en-US" sz="2800" dirty="0">
              <a:latin typeface="Chalkboard" panose="03050602040202020205" pitchFamily="66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CED28CAF-7DEB-B24E-A156-236A81A5E623}"/>
              </a:ext>
            </a:extLst>
          </p:cNvPr>
          <p:cNvSpPr/>
          <p:nvPr/>
        </p:nvSpPr>
        <p:spPr>
          <a:xfrm>
            <a:off x="5855547" y="4673492"/>
            <a:ext cx="2685626" cy="1507174"/>
          </a:xfrm>
          <a:prstGeom prst="rect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4167F31A-63CA-1945-B4DF-C481D3242A6D}"/>
              </a:ext>
            </a:extLst>
          </p:cNvPr>
          <p:cNvSpPr txBox="1"/>
          <p:nvPr/>
        </p:nvSpPr>
        <p:spPr>
          <a:xfrm>
            <a:off x="6156960" y="5011256"/>
            <a:ext cx="2082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Chalkboard" panose="03050602040202020205" pitchFamily="66" charset="0"/>
              </a:rPr>
              <a:t>Input</a:t>
            </a:r>
          </a:p>
          <a:p>
            <a:pPr algn="ctr"/>
            <a:r>
              <a:rPr kumimoji="1" lang="en-US" altLang="zh-CN" sz="2800" dirty="0">
                <a:latin typeface="Chalkboard" panose="03050602040202020205" pitchFamily="66" charset="0"/>
              </a:rPr>
              <a:t>Workload</a:t>
            </a:r>
          </a:p>
        </p:txBody>
      </p:sp>
      <p:cxnSp>
        <p:nvCxnSpPr>
          <p:cNvPr id="43" name="直线连接符 42">
            <a:extLst>
              <a:ext uri="{FF2B5EF4-FFF2-40B4-BE49-F238E27FC236}">
                <a16:creationId xmlns:a16="http://schemas.microsoft.com/office/drawing/2014/main" id="{1F0EEA58-D1C3-E143-BE28-700D6041590C}"/>
              </a:ext>
            </a:extLst>
          </p:cNvPr>
          <p:cNvCxnSpPr/>
          <p:nvPr/>
        </p:nvCxnSpPr>
        <p:spPr>
          <a:xfrm flipV="1">
            <a:off x="4636137" y="4254032"/>
            <a:ext cx="0" cy="39416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连接符 43">
            <a:extLst>
              <a:ext uri="{FF2B5EF4-FFF2-40B4-BE49-F238E27FC236}">
                <a16:creationId xmlns:a16="http://schemas.microsoft.com/office/drawing/2014/main" id="{520654E1-1B9A-F844-89B1-EB8B3B749BE5}"/>
              </a:ext>
            </a:extLst>
          </p:cNvPr>
          <p:cNvCxnSpPr/>
          <p:nvPr/>
        </p:nvCxnSpPr>
        <p:spPr>
          <a:xfrm flipV="1">
            <a:off x="7132320" y="4279323"/>
            <a:ext cx="0" cy="39416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线连接符 44">
            <a:extLst>
              <a:ext uri="{FF2B5EF4-FFF2-40B4-BE49-F238E27FC236}">
                <a16:creationId xmlns:a16="http://schemas.microsoft.com/office/drawing/2014/main" id="{D9802DBA-BA5A-AD41-A57F-97331EF1A0DA}"/>
              </a:ext>
            </a:extLst>
          </p:cNvPr>
          <p:cNvCxnSpPr>
            <a:cxnSpLocks/>
          </p:cNvCxnSpPr>
          <p:nvPr/>
        </p:nvCxnSpPr>
        <p:spPr>
          <a:xfrm>
            <a:off x="4636137" y="4279323"/>
            <a:ext cx="2494489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7497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754</TotalTime>
  <Words>88</Words>
  <Application>Microsoft Macintosh PowerPoint</Application>
  <PresentationFormat>Widescreen</PresentationFormat>
  <Paragraphs>65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等线</vt:lpstr>
      <vt:lpstr>等线 Light</vt:lpstr>
      <vt:lpstr>Arial</vt:lpstr>
      <vt:lpstr>Chalkboard</vt:lpstr>
      <vt:lpstr>Office 主题​​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Jiawei Li (FA Talent)</dc:creator>
  <cp:lastModifiedBy>jiawei2012220@gmail.com</cp:lastModifiedBy>
  <cp:revision>80</cp:revision>
  <dcterms:created xsi:type="dcterms:W3CDTF">2023-02-14T05:10:14Z</dcterms:created>
  <dcterms:modified xsi:type="dcterms:W3CDTF">2024-07-27T11:24:23Z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D1CDFA6464096A0E0A01EB63C9CA88D2</vt:lpwstr>
  </property>
  <property fmtid="{D5CDD505-2E9C-101B-9397-08002B2CF9AE}" pid="3" name="KSOProductBuildVer">
    <vt:lpwstr>2052-5.0.0.7550</vt:lpwstr>
  </property>
</Properties>
</file>

<file path=docProps/thumbnail.jpeg>
</file>